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66" r:id="rId2"/>
    <p:sldId id="267" r:id="rId3"/>
    <p:sldId id="259" r:id="rId4"/>
    <p:sldId id="260" r:id="rId5"/>
    <p:sldId id="256" r:id="rId6"/>
    <p:sldId id="257" r:id="rId7"/>
    <p:sldId id="258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A8D4EB-86A4-41BA-8E69-CA7BB406FD6D}" v="138" dt="2025-03-30T18:34:35.690"/>
    <p1510:client id="{A3785E77-ABA2-4830-B213-98E820695A5B}" v="21" dt="2025-03-30T18:53:29.5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26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445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49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023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85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40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54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271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1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333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30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51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40" r:id="rId5"/>
    <p:sldLayoutId id="2147483745" r:id="rId6"/>
    <p:sldLayoutId id="2147483741" r:id="rId7"/>
    <p:sldLayoutId id="2147483742" r:id="rId8"/>
    <p:sldLayoutId id="2147483743" r:id="rId9"/>
    <p:sldLayoutId id="2147483744" r:id="rId10"/>
    <p:sldLayoutId id="2147483746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524929-325F-4CC4-89F2-74EDDDC6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64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D17641-B7BA-4826-BC7C-92172791C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51FC7BE-4DC6-4061-98EB-C48DCFFF6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3200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D4CA8B8-30A6-49D9-99C0-3ADAF9741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22809AF-EB43-4FA3-93FF-87D535C71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7A0EDA-4F07-1258-A34D-123ADB0D8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500" y="182279"/>
            <a:ext cx="10287000" cy="1007039"/>
          </a:xfrm>
        </p:spPr>
        <p:txBody>
          <a:bodyPr>
            <a:normAutofit/>
          </a:bodyPr>
          <a:lstStyle/>
          <a:p>
            <a:r>
              <a:rPr lang="en-US" sz="2100" b="1" dirty="0">
                <a:solidFill>
                  <a:schemeClr val="bg1"/>
                </a:solidFill>
                <a:ea typeface="Calibri"/>
                <a:cs typeface="Calibri"/>
              </a:rPr>
              <a:t>ГОСУДАРСТВЕННОЕ АВТОНОМНОЕ ПРОФЕССИОНАЛЬНОЕ</a:t>
            </a:r>
            <a:endParaRPr lang="en-US" sz="21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100" b="1" dirty="0">
                <a:solidFill>
                  <a:schemeClr val="bg1"/>
                </a:solidFill>
                <a:ea typeface="Calibri"/>
                <a:cs typeface="Calibri"/>
              </a:rPr>
              <a:t>ОБРАЗОВАТЕЛЬНОЕ УЧРЕЖДЕНИЕ САРАТОВСКОЙ ОБЛАСТИ</a:t>
            </a:r>
            <a:endParaRPr lang="en-US" sz="2100" dirty="0">
              <a:solidFill>
                <a:schemeClr val="bg1"/>
              </a:solidFill>
              <a:ea typeface="Calibri"/>
              <a:cs typeface="Calibri"/>
            </a:endParaRPr>
          </a:p>
          <a:p>
            <a:r>
              <a:rPr lang="en-US" sz="2100" b="1" dirty="0">
                <a:solidFill>
                  <a:schemeClr val="bg1"/>
                </a:solidFill>
                <a:ea typeface="Calibri"/>
                <a:cs typeface="Calibri"/>
              </a:rPr>
              <a:t>«ВОЛЬСКИЙ ТЕХНОЛОГИЧЕСКИЙ КОЛЛЕДЖ»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5674EF-05F5-5702-119C-19241AAF2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500" y="2598899"/>
            <a:ext cx="10287000" cy="165576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spcBef>
                <a:spcPts val="1200"/>
              </a:spcBef>
            </a:pPr>
            <a:r>
              <a:rPr lang="en-US" cap="all" dirty="0">
                <a:solidFill>
                  <a:schemeClr val="bg1"/>
                </a:solidFill>
                <a:latin typeface="+mj-lt"/>
              </a:rPr>
              <a:t>КУРСОВОЙ ПРОЕКТ</a:t>
            </a:r>
            <a:endParaRPr lang="ru-RU" dirty="0">
              <a:solidFill>
                <a:schemeClr val="bg1"/>
              </a:solidFill>
              <a:latin typeface="+mj-lt"/>
            </a:endParaRPr>
          </a:p>
          <a:p>
            <a:pPr>
              <a:spcBef>
                <a:spcPts val="1200"/>
              </a:spcBef>
            </a:pPr>
            <a:r>
              <a:rPr lang="en-US" cap="all" dirty="0" err="1">
                <a:solidFill>
                  <a:schemeClr val="bg1"/>
                </a:solidFill>
                <a:latin typeface="+mj-lt"/>
              </a:rPr>
              <a:t>цифровка</a:t>
            </a:r>
            <a:r>
              <a:rPr lang="en-US" cap="all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cap="all" dirty="0" err="1">
                <a:solidFill>
                  <a:schemeClr val="bg1"/>
                </a:solidFill>
                <a:latin typeface="+mj-lt"/>
              </a:rPr>
              <a:t>доводка</a:t>
            </a:r>
            <a:r>
              <a:rPr lang="en-US" cap="all" dirty="0">
                <a:solidFill>
                  <a:schemeClr val="bg1"/>
                </a:solidFill>
                <a:latin typeface="+mj-lt"/>
              </a:rPr>
              <a:t> и </a:t>
            </a:r>
            <a:r>
              <a:rPr lang="en-US" cap="all" dirty="0" err="1">
                <a:solidFill>
                  <a:schemeClr val="bg1"/>
                </a:solidFill>
                <a:latin typeface="+mj-lt"/>
              </a:rPr>
              <a:t>создание</a:t>
            </a:r>
            <a:r>
              <a:rPr lang="en-US" cap="all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cap="all" dirty="0" err="1">
                <a:solidFill>
                  <a:schemeClr val="bg1"/>
                </a:solidFill>
                <a:latin typeface="+mj-lt"/>
              </a:rPr>
              <a:t>прототипа</a:t>
            </a:r>
            <a:r>
              <a:rPr lang="en-US" cap="all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cap="all" dirty="0" err="1">
                <a:solidFill>
                  <a:schemeClr val="bg1"/>
                </a:solidFill>
                <a:latin typeface="+mj-lt"/>
              </a:rPr>
              <a:t>детали</a:t>
            </a:r>
            <a:r>
              <a:rPr lang="en-US" cap="all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cap="all" dirty="0" err="1">
                <a:solidFill>
                  <a:schemeClr val="bg1"/>
                </a:solidFill>
                <a:latin typeface="+mj-lt"/>
              </a:rPr>
              <a:t>посредством</a:t>
            </a:r>
            <a:r>
              <a:rPr lang="en-US" cap="all" dirty="0">
                <a:solidFill>
                  <a:schemeClr val="bg1"/>
                </a:solidFill>
                <a:latin typeface="+mj-lt"/>
              </a:rPr>
              <a:t> 3D </a:t>
            </a:r>
            <a:r>
              <a:rPr lang="en-US" cap="all" dirty="0" err="1">
                <a:solidFill>
                  <a:schemeClr val="bg1"/>
                </a:solidFill>
                <a:latin typeface="+mj-lt"/>
              </a:rPr>
              <a:t>моделирования</a:t>
            </a:r>
            <a:r>
              <a:rPr lang="en-US" cap="all" dirty="0">
                <a:solidFill>
                  <a:schemeClr val="bg1"/>
                </a:solidFill>
                <a:latin typeface="+mj-lt"/>
              </a:rPr>
              <a:t> </a:t>
            </a:r>
            <a:br>
              <a:rPr lang="en-US" cap="all" dirty="0">
                <a:solidFill>
                  <a:schemeClr val="bg1"/>
                </a:solidFill>
                <a:latin typeface="+mj-lt"/>
              </a:rPr>
            </a:br>
            <a:r>
              <a:rPr lang="en-US" cap="all" dirty="0">
                <a:solidFill>
                  <a:schemeClr val="bg1"/>
                </a:solidFill>
                <a:latin typeface="+mj-lt"/>
              </a:rPr>
              <a:t>«ВИНТ»</a:t>
            </a:r>
            <a:endParaRPr lang="ru-RU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2A69F1-8029-B026-8AC0-16A82925CC56}"/>
              </a:ext>
            </a:extLst>
          </p:cNvPr>
          <p:cNvSpPr txBox="1"/>
          <p:nvPr/>
        </p:nvSpPr>
        <p:spPr>
          <a:xfrm>
            <a:off x="7571493" y="4865980"/>
            <a:ext cx="4617570" cy="17081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ru-RU" dirty="0">
                <a:solidFill>
                  <a:srgbClr val="FFFFFF"/>
                </a:solidFill>
                <a:latin typeface="+mj-lt"/>
              </a:rPr>
              <a:t>Выполнил:</a:t>
            </a:r>
            <a:endParaRPr lang="en-US" dirty="0">
              <a:latin typeface="+mj-lt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FFFFFF"/>
                </a:solidFill>
                <a:latin typeface="+mj-lt"/>
              </a:rPr>
              <a:t>студент 3 курса группы АДТ-31</a:t>
            </a:r>
            <a:endParaRPr lang="en-US" dirty="0">
              <a:latin typeface="+mj-lt"/>
            </a:endParaRP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FFFFFF"/>
                </a:solidFill>
                <a:latin typeface="+mj-lt"/>
              </a:rPr>
              <a:t>Фролов Максим Максимович</a:t>
            </a:r>
          </a:p>
          <a:p>
            <a:pPr>
              <a:spcAft>
                <a:spcPts val="600"/>
              </a:spcAft>
            </a:pPr>
            <a:r>
              <a:rPr lang="ru-RU" dirty="0">
                <a:solidFill>
                  <a:srgbClr val="FFFFFF"/>
                </a:solidFill>
                <a:latin typeface="+mj-lt"/>
              </a:rPr>
              <a:t>Руководитель проекта: преподаватель Мифтахов Наиль </a:t>
            </a:r>
            <a:r>
              <a:rPr lang="ru-RU" dirty="0" err="1">
                <a:solidFill>
                  <a:srgbClr val="FFFFFF"/>
                </a:solidFill>
                <a:latin typeface="+mj-lt"/>
              </a:rPr>
              <a:t>Ильгизович</a:t>
            </a:r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895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ame 9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19F9CD66-32FC-448F-B4C5-67D17508A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E4AE5F-9C10-4749-9440-89A040D3F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57251"/>
            <a:ext cx="4581525" cy="2076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Итоговая 3D-модель</a:t>
            </a:r>
          </a:p>
          <a:p>
            <a:endParaRPr lang="en-US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653433-3708-B7C9-7EA3-F6A1F9668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199" y="3190875"/>
            <a:ext cx="4581526" cy="298608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Wingdings" panose="05000000000000000000" pitchFamily="2" charset="2"/>
              <a:buChar char="§"/>
            </a:pPr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осле обработки создаётся готовая модель, подходящая для печати на 3D-принтере. Это позволяет значительно сократить время разработки моделей и повысить точность изготовления деталей.</a:t>
            </a:r>
          </a:p>
          <a:p>
            <a:pPr indent="-228600">
              <a:buFont typeface="Wingdings" panose="05000000000000000000" pitchFamily="2" charset="2"/>
              <a:buChar char="§"/>
            </a:pPr>
            <a:endParaRPr lang="en-US" sz="1800">
              <a:solidFill>
                <a:schemeClr val="tx2">
                  <a:alpha val="60000"/>
                </a:schemeClr>
              </a:solidFill>
            </a:endParaRPr>
          </a:p>
        </p:txBody>
      </p:sp>
      <p:pic>
        <p:nvPicPr>
          <p:cNvPr id="5" name="Рисунок 4" descr="Изображение выглядит как винт, металлоизделия">
            <a:extLst>
              <a:ext uri="{FF2B5EF4-FFF2-40B4-BE49-F238E27FC236}">
                <a16:creationId xmlns:a16="http://schemas.microsoft.com/office/drawing/2014/main" id="{73EA1EBD-3A75-056B-BF3E-50B977A9EF7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5808" r="17458"/>
          <a:stretch/>
        </p:blipFill>
        <p:spPr>
          <a:xfrm>
            <a:off x="6096000" y="488577"/>
            <a:ext cx="5606425" cy="588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21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C97EDAC-272B-41CC-86DA-8AC840ADE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2E5601-EF4B-37D4-5ECD-8BE881913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7251"/>
            <a:ext cx="10515600" cy="2076450"/>
          </a:xfrm>
        </p:spPr>
        <p:txBody>
          <a:bodyPr anchor="ctr">
            <a:normAutofit/>
          </a:bodyPr>
          <a:lstStyle/>
          <a:p>
            <a:pPr algn="ctr"/>
            <a:r>
              <a:rPr lang="ru-RU" sz="6000" dirty="0">
                <a:gradFill flip="none">
                  <a:gsLst>
                    <a:gs pos="0">
                      <a:srgbClr val="7162FE">
                        <a:alpha val="70000"/>
                      </a:srgbClr>
                    </a:gs>
                    <a:gs pos="100000">
                      <a:srgbClr val="F900A0">
                        <a:alpha val="70000"/>
                      </a:srgbClr>
                    </a:gs>
                  </a:gsLst>
                  <a:lin ang="0" scaled="1"/>
                  <a:tileRect/>
                </a:gradFill>
                <a:ea typeface="+mj-lt"/>
                <a:cs typeface="+mj-lt"/>
              </a:rPr>
              <a:t>Заключение</a:t>
            </a:r>
            <a:endParaRPr lang="ru-RU" sz="6000" dirty="0">
              <a:gradFill flip="none">
                <a:gsLst>
                  <a:gs pos="0">
                    <a:srgbClr val="7162FE">
                      <a:alpha val="70000"/>
                    </a:srgbClr>
                  </a:gs>
                  <a:gs pos="100000">
                    <a:srgbClr val="F900A0">
                      <a:alpha val="70000"/>
                    </a:srgbClr>
                  </a:gs>
                </a:gsLst>
                <a:lin ang="0" scaled="1"/>
                <a:tileRect/>
              </a:gradFill>
            </a:endParaRPr>
          </a:p>
          <a:p>
            <a:pPr algn="ctr"/>
            <a:endParaRPr lang="ru-RU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E03EBE2-0713-5EA2-2EDA-B305DBA69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3190875"/>
            <a:ext cx="8458200" cy="29860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ru-RU" sz="2400" dirty="0">
                <a:solidFill>
                  <a:schemeClr val="tx2">
                    <a:alpha val="60000"/>
                  </a:schemeClr>
                </a:solidFill>
                <a:ea typeface="+mn-lt"/>
                <a:cs typeface="+mn-lt"/>
              </a:rPr>
              <a:t>Исследование показало, что 3D-сканирование и печать позволяют сократить время разработки моделей благодаря быстрой оцифровке, лёгкому прототипированию и быстрому изготовлению деталей.</a:t>
            </a:r>
            <a:endParaRPr lang="ru-RU" sz="2400" dirty="0">
              <a:solidFill>
                <a:schemeClr val="tx2">
                  <a:alpha val="60000"/>
                </a:schemeClr>
              </a:solidFill>
            </a:endParaRPr>
          </a:p>
          <a:p>
            <a:pPr algn="ctr">
              <a:buClr>
                <a:srgbClr val="E4DEF6"/>
              </a:buClr>
            </a:pPr>
            <a:endParaRPr lang="ru-RU" sz="1800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311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ame 6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F3F9F-697C-288B-55D4-FFBD94C86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1604"/>
            <a:ext cx="1051560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Спасибо за внимание! Готов ответить на ваши вопросы.</a:t>
            </a:r>
          </a:p>
          <a:p>
            <a:pPr algn="ctr"/>
            <a:endParaRPr lang="en-US" sz="5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75291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9B36E71-93BD-4984-AC9C-CC9FB9CC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1566AC62-7AC7-4ED5-A03D-E28AC560E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CF38D1-02E9-2707-42D2-3A24F0949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2606" y="4355486"/>
            <a:ext cx="10515600" cy="1908313"/>
          </a:xfrm>
        </p:spPr>
        <p:txBody>
          <a:bodyPr anchor="ctr">
            <a:normAutofit/>
          </a:bodyPr>
          <a:lstStyle/>
          <a:p>
            <a:r>
              <a:rPr lang="ru-RU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cs typeface="Angsana New"/>
              </a:rPr>
              <a:t>Актуальность темы</a:t>
            </a:r>
            <a:endParaRPr lang="ru-RU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E5D88B4-1506-FC52-C471-A5EECDC6F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7048"/>
            <a:ext cx="8655657" cy="3229719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dirty="0">
                <a:solidFill>
                  <a:schemeClr val="tx2">
                    <a:alpha val="60000"/>
                  </a:schemeClr>
                </a:solidFill>
                <a:ea typeface="+mn-lt"/>
                <a:cs typeface="+mn-lt"/>
              </a:rPr>
              <a:t>Современный мир стремительно развивается, и аддитивные технологии занимают в нем все более важное место. Они позволяют ускорить разработку изделий, снизить расход материалов и упростить логистику. Важное преимущество этих технологий — экологичность, так как они минимизируют отходы и обеспечивают рациональное использование ресурсов.</a:t>
            </a:r>
            <a:endParaRPr lang="ru-RU" dirty="0">
              <a:solidFill>
                <a:schemeClr val="tx2">
                  <a:alpha val="60000"/>
                </a:schemeClr>
              </a:solidFill>
            </a:endParaRPr>
          </a:p>
          <a:p>
            <a:pPr>
              <a:buClr>
                <a:srgbClr val="E4DEF6"/>
              </a:buClr>
            </a:pPr>
            <a:endParaRPr lang="ru-RU" dirty="0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779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ame 8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9B36E71-93BD-4984-AC9C-CC9FB9CC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1C0B12-4A13-1BDB-B5A1-3915E177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7250"/>
            <a:ext cx="5257800" cy="51434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Цель проекта</a:t>
            </a:r>
          </a:p>
          <a:p>
            <a:endParaRPr lang="en-US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89C5AB4-35C5-A49D-35FA-62AEC1CA8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34124" y="857251"/>
            <a:ext cx="5019675" cy="51435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Целью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курсового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проекта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является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оцифровка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и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создание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прототипа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винта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с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использованием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технологий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3D-моделирования.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Для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достижения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цели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необходимо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:</a:t>
            </a:r>
            <a:endParaRPr lang="ru-RU">
              <a:solidFill>
                <a:schemeClr val="tx2">
                  <a:alpha val="60000"/>
                </a:schemeClr>
              </a:solidFill>
            </a:endParaRPr>
          </a:p>
          <a:p>
            <a:pPr marL="285750" indent="-228600">
              <a:buFont typeface="Wingdings" panose="05000000000000000000" pitchFamily="2" charset="2"/>
              <a:buChar char="§"/>
            </a:pP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Изучить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теоретические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основы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3D-моделирования и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прототипирования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.</a:t>
            </a:r>
          </a:p>
          <a:p>
            <a:pPr marL="285750" indent="-228600">
              <a:buFont typeface="Wingdings" panose="05000000000000000000" pitchFamily="2" charset="2"/>
              <a:buChar char="§"/>
            </a:pP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Провести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оцифровку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существующего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винта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с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использованием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современных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методов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3D-сканирования и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ручного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alpha val="60000"/>
                  </a:schemeClr>
                </a:solidFill>
              </a:rPr>
              <a:t>моделирования</a:t>
            </a:r>
            <a:r>
              <a:rPr lang="en-US" sz="2400" dirty="0">
                <a:solidFill>
                  <a:schemeClr val="tx2">
                    <a:alpha val="60000"/>
                  </a:schemeClr>
                </a:solidFill>
              </a:rPr>
              <a:t>.</a:t>
            </a:r>
          </a:p>
          <a:p>
            <a:pPr indent="-228600">
              <a:buFont typeface="Wingdings" panose="05000000000000000000" pitchFamily="2" charset="2"/>
              <a:buChar char="§"/>
            </a:pPr>
            <a:endParaRPr lang="en-US" sz="1800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34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E05B5C-21DF-1A16-6CF6-73225DF97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857251"/>
            <a:ext cx="5914937" cy="2076450"/>
          </a:xfrm>
        </p:spPr>
        <p:txBody>
          <a:bodyPr anchor="b">
            <a:normAutofit/>
          </a:bodyPr>
          <a:lstStyle/>
          <a:p>
            <a:r>
              <a:rPr lang="ru-RU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a typeface="+mj-lt"/>
                <a:cs typeface="+mj-lt"/>
              </a:rPr>
              <a:t>Задачи исследования</a:t>
            </a:r>
            <a:endParaRPr lang="ru-RU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  <a:p>
            <a:endParaRPr lang="ru-RU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AC1BA7A-B5D0-F1F0-4458-4F0E14441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90875"/>
            <a:ext cx="5914938" cy="298608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ru-RU" sz="2000">
                <a:solidFill>
                  <a:schemeClr val="tx2">
                    <a:alpha val="60000"/>
                  </a:schemeClr>
                </a:solidFill>
                <a:ea typeface="+mn-lt"/>
                <a:cs typeface="+mn-lt"/>
              </a:rPr>
              <a:t>Доработать 3D-модель.</a:t>
            </a:r>
            <a:endParaRPr lang="ru-RU" sz="2000">
              <a:solidFill>
                <a:schemeClr val="tx2">
                  <a:alpha val="60000"/>
                </a:schemeClr>
              </a:solidFill>
            </a:endParaRPr>
          </a:p>
          <a:p>
            <a:pPr>
              <a:buClr>
                <a:srgbClr val="E4DEF6"/>
              </a:buClr>
            </a:pPr>
            <a:r>
              <a:rPr lang="ru-RU" sz="2000">
                <a:solidFill>
                  <a:schemeClr val="tx2">
                    <a:alpha val="60000"/>
                  </a:schemeClr>
                </a:solidFill>
                <a:ea typeface="+mn-lt"/>
                <a:cs typeface="+mn-lt"/>
              </a:rPr>
              <a:t>Провести анализ результатов и оценить эффективность предложенных решений. Объект исследования — аддитивные технологии и их применение в современном производстве. Предмет исследования — винт.</a:t>
            </a:r>
            <a:endParaRPr lang="ru-RU" sz="2000">
              <a:solidFill>
                <a:schemeClr val="tx2">
                  <a:alpha val="60000"/>
                </a:schemeClr>
              </a:solidFill>
            </a:endParaRPr>
          </a:p>
          <a:p>
            <a:pPr>
              <a:buClr>
                <a:srgbClr val="E4DEF6"/>
              </a:buClr>
            </a:pPr>
            <a:endParaRPr lang="ru-RU" sz="2000">
              <a:solidFill>
                <a:schemeClr val="tx2">
                  <a:alpha val="60000"/>
                </a:schemeClr>
              </a:solidFill>
            </a:endParaRPr>
          </a:p>
        </p:txBody>
      </p:sp>
      <p:pic>
        <p:nvPicPr>
          <p:cNvPr id="6" name="Picture 4" descr="Увеличительное стекло, показывающее снижение производительности">
            <a:extLst>
              <a:ext uri="{FF2B5EF4-FFF2-40B4-BE49-F238E27FC236}">
                <a16:creationId xmlns:a16="http://schemas.microsoft.com/office/drawing/2014/main" id="{BEEF04B4-9F1A-5A64-01BF-CADF9AE884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904" r="23964" b="-3"/>
          <a:stretch/>
        </p:blipFill>
        <p:spPr>
          <a:xfrm>
            <a:off x="7236476" y="1"/>
            <a:ext cx="4952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03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6858000" cy="2387600"/>
          </a:xfrm>
        </p:spPr>
        <p:txBody>
          <a:bodyPr>
            <a:normAutofit/>
          </a:bodyPr>
          <a:lstStyle/>
          <a:p>
            <a:pPr algn="l"/>
            <a:r>
              <a:rPr lang="ru-RU" dirty="0">
                <a:gradFill flip="none">
                  <a:gsLst>
                    <a:gs pos="0">
                      <a:srgbClr val="7162FE">
                        <a:alpha val="70000"/>
                      </a:srgbClr>
                    </a:gs>
                    <a:gs pos="100000">
                      <a:srgbClr val="F900A0">
                        <a:alpha val="70000"/>
                      </a:srgbClr>
                    </a:gs>
                  </a:gsLst>
                  <a:lin ang="0" scaled="1"/>
                  <a:tileRect/>
                </a:gradFill>
                <a:ea typeface="+mj-lt"/>
                <a:cs typeface="+mj-lt"/>
              </a:rPr>
              <a:t>Аддитивные технологии</a:t>
            </a:r>
            <a:endParaRPr lang="ru-RU">
              <a:ea typeface="+mj-lt"/>
              <a:cs typeface="+mj-lt"/>
            </a:endParaRPr>
          </a:p>
          <a:p>
            <a:pPr algn="l"/>
            <a:endParaRPr lang="ru-RU" dirty="0">
              <a:gradFill flip="none">
                <a:gsLst>
                  <a:gs pos="0">
                    <a:srgbClr val="7162FE">
                      <a:alpha val="70000"/>
                    </a:srgbClr>
                  </a:gs>
                  <a:gs pos="100000">
                    <a:srgbClr val="F900A0">
                      <a:alpha val="70000"/>
                    </a:srgb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6858000" cy="1655762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algn="l"/>
            <a:r>
              <a:rPr lang="ru-RU" sz="2200" dirty="0">
                <a:solidFill>
                  <a:schemeClr val="tx2">
                    <a:alpha val="60000"/>
                  </a:schemeClr>
                </a:solidFill>
                <a:ea typeface="+mn-lt"/>
                <a:cs typeface="+mn-lt"/>
              </a:rPr>
              <a:t>В наше время предприятия стремятся к повышению скорости создания прототипов и готовых моделей. В этом помогают аддитивные технологии, также известные как аддитивное производство или 3D-печать. Это инновационный подход к созданию физических объектов путем послойного добавления материала.</a:t>
            </a:r>
            <a:endParaRPr lang="ru-RU" dirty="0"/>
          </a:p>
          <a:p>
            <a:pPr algn="l"/>
            <a:endParaRPr lang="ru-RU" sz="2200" dirty="0">
              <a:solidFill>
                <a:schemeClr val="tx2">
                  <a:alpha val="6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49F27-2CB7-B906-47FE-85DBC525DA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42" r="30042"/>
          <a:stretch/>
        </p:blipFill>
        <p:spPr>
          <a:xfrm>
            <a:off x="8069579" y="10"/>
            <a:ext cx="4110228" cy="685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C905B7-9AB2-F8E6-2936-03141050F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265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dirty="0">
                <a:gradFill flip="none">
                  <a:gsLst>
                    <a:gs pos="0">
                      <a:srgbClr val="7162FE"/>
                    </a:gs>
                    <a:gs pos="100000">
                      <a:srgbClr val="F900A0">
                        <a:alpha val="70000"/>
                      </a:srgbClr>
                    </a:gs>
                  </a:gsLst>
                  <a:lin ang="0" scaled="1"/>
                  <a:tileRect/>
                </a:gradFill>
                <a:ea typeface="+mj-lt"/>
                <a:cs typeface="+mj-lt"/>
              </a:rPr>
              <a:t>Преимущества аддитивных технологий</a:t>
            </a:r>
            <a:endParaRPr lang="ru-RU" dirty="0"/>
          </a:p>
          <a:p>
            <a:endParaRPr lang="ru-RU" dirty="0">
              <a:gradFill flip="none">
                <a:gsLst>
                  <a:gs pos="0">
                    <a:srgbClr val="7162FE"/>
                  </a:gs>
                  <a:gs pos="100000">
                    <a:srgbClr val="F900A0">
                      <a:alpha val="70000"/>
                    </a:srgb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BE2C82-553B-5EE6-CFF8-932BE5CAF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8219"/>
            <a:ext cx="10515600" cy="39983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ea typeface="+mn-lt"/>
                <a:cs typeface="+mn-lt"/>
              </a:rPr>
              <a:t>Аддитивные технологии отличаются от фрезерования, литья или вытачивания тем, что строят объекты "с нуля", добавляя материал только там, где это необходимо. Они широко используются для создания прототипов, функциональных деталей и готовых изделий.</a:t>
            </a:r>
            <a:endParaRPr lang="ru-RU" dirty="0">
              <a:solidFill>
                <a:srgbClr val="201449">
                  <a:alpha val="70000"/>
                </a:srgbClr>
              </a:solidFill>
            </a:endParaRPr>
          </a:p>
          <a:p>
            <a:pPr>
              <a:buClr>
                <a:srgbClr val="E4DEF6"/>
              </a:buClr>
            </a:pPr>
            <a:endParaRPr lang="ru-RU" dirty="0">
              <a:solidFill>
                <a:srgbClr val="201449">
                  <a:alpha val="7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980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ame 9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E45848-BEDA-4F24-9C4E-DA2120958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64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BB8117-A903-442C-9223-A4FEB85C3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59300B8-3117-43F8-9F8E-68DB9F002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537516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AFAE680-42C1-4104-B74F-B0A8F1FB2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28A8BA9-B3FE-4C96-A0A1-72A0D2C85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494A05-AD81-C118-938F-6188D4DC8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857251"/>
            <a:ext cx="5796580" cy="2076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err="1">
                <a:solidFill>
                  <a:srgbClr val="FFFFFF"/>
                </a:solidFill>
              </a:rPr>
              <a:t>Оцифровка</a:t>
            </a:r>
            <a:r>
              <a:rPr lang="en-US" sz="4400" dirty="0">
                <a:solidFill>
                  <a:srgbClr val="FFFFFF"/>
                </a:solidFill>
              </a:rPr>
              <a:t> </a:t>
            </a:r>
            <a:r>
              <a:rPr lang="en-US" sz="4400" dirty="0" err="1">
                <a:solidFill>
                  <a:srgbClr val="FFFFFF"/>
                </a:solidFill>
              </a:rPr>
              <a:t>объектов</a:t>
            </a:r>
            <a:endParaRPr lang="en-US" sz="4400" dirty="0">
              <a:solidFill>
                <a:srgbClr val="FFFFFF"/>
              </a:solidFill>
            </a:endParaRPr>
          </a:p>
          <a:p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E064E8E-AA27-7321-1D30-2E42D0852E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3190875"/>
            <a:ext cx="5796580" cy="298608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FFFFF"/>
                </a:solidFill>
              </a:rPr>
              <a:t>Оцифровка реальных объектов играет важную роль в аддитивных технологиях. Она необходима для превращения физического объекта в 3D-модель. Оцифровка выполняется различными методами, такими как фотограмметрия и технологии структурированного подсвета.</a:t>
            </a:r>
          </a:p>
          <a:p>
            <a:pPr indent="-228600">
              <a:buFont typeface="Wingdings" panose="05000000000000000000" pitchFamily="2" charset="2"/>
              <a:buChar char="§"/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DB7FB2-4012-481D-B3D1-7301CCF6E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84982" y="-1328"/>
            <a:ext cx="4407017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91A428F-6721-20D5-B6A6-B7F366D55CA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3" r="28583"/>
          <a:stretch/>
        </p:blipFill>
        <p:spPr>
          <a:xfrm>
            <a:off x="7784982" y="-1328"/>
            <a:ext cx="44070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532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9B36E71-93BD-4984-AC9C-CC9FB9CC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1566AC62-7AC7-4ED5-A03D-E28AC560E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37643A-C4C1-6764-F32A-36E4EED95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93769"/>
            <a:ext cx="5992550" cy="2319306"/>
          </a:xfrm>
        </p:spPr>
        <p:txBody>
          <a:bodyPr anchor="t">
            <a:normAutofit/>
          </a:bodyPr>
          <a:lstStyle/>
          <a:p>
            <a:r>
              <a:rPr lang="ru-RU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  <a:ea typeface="+mj-lt"/>
                <a:cs typeface="+mj-lt"/>
              </a:rPr>
              <a:t> Методы исследования:</a:t>
            </a:r>
            <a:endParaRPr lang="ru-RU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  <a:p>
            <a:endParaRPr lang="ru-RU" sz="440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E60B99-E968-24B2-54B7-58B3485918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14" b="16014"/>
          <a:stretch/>
        </p:blipFill>
        <p:spPr>
          <a:xfrm>
            <a:off x="490506" y="487252"/>
            <a:ext cx="11211919" cy="3190217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14ED96A-4B3F-25A7-EEE8-56E03ECB4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6085" y="3893770"/>
            <a:ext cx="4377714" cy="23193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1800">
                <a:solidFill>
                  <a:schemeClr val="tx2">
                    <a:alpha val="60000"/>
                  </a:schemeClr>
                </a:solidFill>
                <a:ea typeface="+mn-lt"/>
                <a:cs typeface="+mn-lt"/>
              </a:rPr>
              <a:t>Сравнительный анализ.</a:t>
            </a:r>
            <a:endParaRPr lang="ru-RU" sz="1800">
              <a:solidFill>
                <a:schemeClr val="tx2">
                  <a:alpha val="60000"/>
                </a:schemeClr>
              </a:solidFill>
            </a:endParaRPr>
          </a:p>
          <a:p>
            <a:pPr>
              <a:buClr>
                <a:srgbClr val="E4DEF6"/>
              </a:buClr>
            </a:pPr>
            <a:r>
              <a:rPr lang="ru-RU" sz="1800">
                <a:solidFill>
                  <a:schemeClr val="tx2">
                    <a:alpha val="60000"/>
                  </a:schemeClr>
                </a:solidFill>
                <a:ea typeface="+mn-lt"/>
                <a:cs typeface="+mn-lt"/>
              </a:rPr>
              <a:t>Моделирование.</a:t>
            </a:r>
            <a:endParaRPr lang="ru-RU" sz="1800">
              <a:solidFill>
                <a:schemeClr val="tx2">
                  <a:alpha val="60000"/>
                </a:schemeClr>
              </a:solidFill>
            </a:endParaRPr>
          </a:p>
          <a:p>
            <a:pPr>
              <a:buClr>
                <a:srgbClr val="E4DEF6"/>
              </a:buClr>
            </a:pPr>
            <a:r>
              <a:rPr lang="ru-RU" sz="1800">
                <a:solidFill>
                  <a:schemeClr val="tx2">
                    <a:alpha val="60000"/>
                  </a:schemeClr>
                </a:solidFill>
                <a:ea typeface="+mn-lt"/>
                <a:cs typeface="+mn-lt"/>
              </a:rPr>
              <a:t>Расчёт и измерения. Для метода сканирования требуется 3D-сканер и предварительная обработка детали.</a:t>
            </a:r>
            <a:endParaRPr lang="ru-RU" sz="1800">
              <a:solidFill>
                <a:schemeClr val="tx2">
                  <a:alpha val="60000"/>
                </a:schemeClr>
              </a:solidFill>
            </a:endParaRPr>
          </a:p>
          <a:p>
            <a:pPr>
              <a:buClr>
                <a:srgbClr val="E4DEF6"/>
              </a:buClr>
            </a:pPr>
            <a:endParaRPr lang="ru-RU" sz="1800">
              <a:solidFill>
                <a:schemeClr val="tx2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8771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ame 10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9B36E71-93BD-4984-AC9C-CC9FB9CC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D6D10C-8E97-1AE0-7E03-0D1CDFBBE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5007"/>
            <a:ext cx="5257800" cy="23738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Процесс</a:t>
            </a:r>
            <a:r>
              <a:rPr lang="en-US" sz="44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 </a:t>
            </a:r>
            <a:r>
              <a:rPr lang="en-US" sz="44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сканирования</a:t>
            </a:r>
            <a:r>
              <a:rPr lang="en-US" sz="4400" dirty="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 и </a:t>
            </a:r>
            <a:r>
              <a:rPr lang="en-US" sz="4400" dirty="0" err="1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обработки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  <a:p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9A3CF49-99C1-F8B3-02CB-4704BC596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34124" y="545007"/>
            <a:ext cx="5019675" cy="23738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Wingdings" panose="05000000000000000000" pitchFamily="2" charset="2"/>
              <a:buChar char="§"/>
            </a:pP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После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сканирования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модель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загружается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в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специальную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программу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для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обработки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сканов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и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создания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твердого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тела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.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Далее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проводится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доработка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модели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для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дальнейшего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tx2">
                    <a:alpha val="60000"/>
                  </a:schemeClr>
                </a:solidFill>
              </a:rPr>
              <a:t>использования</a:t>
            </a:r>
            <a:r>
              <a:rPr lang="en-US" sz="1800" dirty="0">
                <a:solidFill>
                  <a:schemeClr val="tx2">
                    <a:alpha val="60000"/>
                  </a:schemeClr>
                </a:solidFill>
              </a:rPr>
              <a:t>.</a:t>
            </a:r>
          </a:p>
          <a:p>
            <a:pPr indent="-228600">
              <a:buFont typeface="Wingdings" panose="05000000000000000000" pitchFamily="2" charset="2"/>
              <a:buChar char="§"/>
            </a:pPr>
            <a:endParaRPr lang="en-US" sz="1800">
              <a:solidFill>
                <a:schemeClr val="tx2">
                  <a:alpha val="60000"/>
                </a:schemeClr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3825666-8B43-3422-ADE1-8DCA872100B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75" b="23175"/>
          <a:stretch/>
        </p:blipFill>
        <p:spPr>
          <a:xfrm>
            <a:off x="20" y="3179205"/>
            <a:ext cx="12191980" cy="367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88446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Custom 54">
      <a:dk1>
        <a:sysClr val="windowText" lastClr="000000"/>
      </a:dk1>
      <a:lt1>
        <a:sysClr val="window" lastClr="FFFFFF"/>
      </a:lt1>
      <a:dk2>
        <a:srgbClr val="201449"/>
      </a:dk2>
      <a:lt2>
        <a:srgbClr val="EEEEEE"/>
      </a:lt2>
      <a:accent1>
        <a:srgbClr val="F900A0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8477FE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347</Words>
  <Application>Microsoft Office PowerPoint</Application>
  <PresentationFormat>Широкоэкранный</PresentationFormat>
  <Paragraphs>33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LuminousVTI</vt:lpstr>
      <vt:lpstr>ГОСУДАРСТВЕННОЕ АВТОНОМНОЕ ПРОФЕССИОНАЛЬНОЕ ОБРАЗОВАТЕЛЬНОЕ УЧРЕЖДЕНИЕ САРАТОВСКОЙ ОБЛАСТИ «ВОЛЬСКИЙ ТЕХНОЛОГИЧЕСКИЙ КОЛЛЕДЖ»</vt:lpstr>
      <vt:lpstr>Актуальность темы</vt:lpstr>
      <vt:lpstr>Цель проекта </vt:lpstr>
      <vt:lpstr>Задачи исследования </vt:lpstr>
      <vt:lpstr>Аддитивные технологии </vt:lpstr>
      <vt:lpstr>Преимущества аддитивных технологий </vt:lpstr>
      <vt:lpstr>Оцифровка объектов </vt:lpstr>
      <vt:lpstr> Методы исследования: </vt:lpstr>
      <vt:lpstr>Процесс сканирования и обработки </vt:lpstr>
      <vt:lpstr>Итоговая 3D-модель </vt:lpstr>
      <vt:lpstr>Заключение </vt:lpstr>
      <vt:lpstr>Спасибо за внимание! Готов ответить на ваши вопросы.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Кирилл Мусин</cp:lastModifiedBy>
  <cp:revision>93</cp:revision>
  <dcterms:created xsi:type="dcterms:W3CDTF">2025-03-30T18:18:51Z</dcterms:created>
  <dcterms:modified xsi:type="dcterms:W3CDTF">2025-03-30T18:54:11Z</dcterms:modified>
</cp:coreProperties>
</file>

<file path=docProps/thumbnail.jpeg>
</file>